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0" r:id="rId3"/>
    <p:sldId id="272" r:id="rId4"/>
    <p:sldId id="271" r:id="rId5"/>
    <p:sldId id="274" r:id="rId6"/>
    <p:sldId id="273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 autoAdjust="0"/>
    <p:restoredTop sz="95588" autoAdjust="0"/>
  </p:normalViewPr>
  <p:slideViewPr>
    <p:cSldViewPr snapToGrid="0" showGuides="1">
      <p:cViewPr varScale="1">
        <p:scale>
          <a:sx n="61" d="100"/>
          <a:sy n="61" d="100"/>
        </p:scale>
        <p:origin x="248" y="144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15.09.2021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2021/09/16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6637337" cy="865186"/>
          </a:xfrm>
        </p:spPr>
        <p:txBody>
          <a:bodyPr/>
          <a:lstStyle/>
          <a:p>
            <a:r>
              <a:rPr lang="da-DK" dirty="0"/>
              <a:t>Alt på computeren er relateret til binære tal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7E214E-DD69-A04A-94CD-AF55DFEF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11D78-BE71-144E-B2BB-2B7C287E8F25}"/>
              </a:ext>
            </a:extLst>
          </p:cNvPr>
          <p:cNvSpPr txBox="1"/>
          <p:nvPr/>
        </p:nvSpPr>
        <p:spPr>
          <a:xfrm>
            <a:off x="848385" y="2562926"/>
            <a:ext cx="5400015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DE94E-C4AF-624B-8656-566CA54A431B}"/>
              </a:ext>
            </a:extLst>
          </p:cNvPr>
          <p:cNvSpPr txBox="1"/>
          <p:nvPr/>
        </p:nvSpPr>
        <p:spPr>
          <a:xfrm>
            <a:off x="1676400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F40F-9622-BA4E-A715-840948C9EA43}"/>
              </a:ext>
            </a:extLst>
          </p:cNvPr>
          <p:cNvSpPr txBox="1"/>
          <p:nvPr/>
        </p:nvSpPr>
        <p:spPr>
          <a:xfrm>
            <a:off x="848385" y="398728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Antal</a:t>
            </a:r>
            <a:r>
              <a:rPr lang="en-US" sz="2400" dirty="0"/>
              <a:t> </a:t>
            </a:r>
            <a:r>
              <a:rPr lang="en-US" sz="2400" dirty="0" err="1"/>
              <a:t>tal</a:t>
            </a:r>
            <a:r>
              <a:rPr lang="en-US" sz="2400" dirty="0"/>
              <a:t> </a:t>
            </a:r>
            <a:r>
              <a:rPr lang="en-US" sz="2400" dirty="0" err="1"/>
              <a:t>ved</a:t>
            </a:r>
            <a:r>
              <a:rPr lang="en-US" sz="2400" dirty="0"/>
              <a:t> n bits: 2</a:t>
            </a:r>
            <a:r>
              <a:rPr lang="en-US" sz="2400" baseline="300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Dividér med 2 algoritmen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56764-CF59-744D-B3E1-18A3B8AE6974}"/>
              </a:ext>
            </a:extLst>
          </p:cNvPr>
          <p:cNvSpPr/>
          <p:nvPr/>
        </p:nvSpPr>
        <p:spPr>
          <a:xfrm>
            <a:off x="1065178" y="5261012"/>
            <a:ext cx="5359068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CC2E2-D2F4-9D4A-B55E-3E12DBB3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63" y="1703940"/>
            <a:ext cx="3073400" cy="2506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BAB07-BEB0-9C41-8656-225C76E24C00}"/>
              </a:ext>
            </a:extLst>
          </p:cNvPr>
          <p:cNvSpPr txBox="1"/>
          <p:nvPr/>
        </p:nvSpPr>
        <p:spPr>
          <a:xfrm>
            <a:off x="7305046" y="1519274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Hvad</a:t>
            </a:r>
            <a:r>
              <a:rPr lang="en-US" sz="2400" dirty="0"/>
              <a:t> </a:t>
            </a:r>
            <a:r>
              <a:rPr lang="en-US" sz="2400" dirty="0" err="1"/>
              <a:t>gøre</a:t>
            </a:r>
            <a:r>
              <a:rPr lang="en-US" sz="2400" dirty="0"/>
              <a:t> </a:t>
            </a:r>
            <a:r>
              <a:rPr lang="en-US" sz="2400" dirty="0" err="1"/>
              <a:t>dividér</a:t>
            </a:r>
            <a:r>
              <a:rPr lang="en-US" sz="2400" dirty="0"/>
              <a:t> med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33BF8-1631-8345-809C-CB6C600B8800}"/>
              </a:ext>
            </a:extLst>
          </p:cNvPr>
          <p:cNvSpPr txBox="1"/>
          <p:nvPr/>
        </p:nvSpPr>
        <p:spPr>
          <a:xfrm>
            <a:off x="7514492" y="24384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= 0100</a:t>
            </a:r>
            <a:r>
              <a:rPr lang="en-US" baseline="-25000" dirty="0"/>
              <a:t>2</a:t>
            </a:r>
          </a:p>
          <a:p>
            <a:r>
              <a:rPr lang="en-US" dirty="0"/>
              <a:t>4/2 = 2 = 0010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295B7-4444-6A4A-8230-98DD89CAC274}"/>
              </a:ext>
            </a:extLst>
          </p:cNvPr>
          <p:cNvSpPr txBox="1"/>
          <p:nvPr/>
        </p:nvSpPr>
        <p:spPr>
          <a:xfrm>
            <a:off x="7514492" y="321902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= 1100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12/2 = 6 = 0110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58A54-E7EF-7B49-9506-37472E2A5AF5}"/>
              </a:ext>
            </a:extLst>
          </p:cNvPr>
          <p:cNvSpPr txBox="1"/>
          <p:nvPr/>
        </p:nvSpPr>
        <p:spPr>
          <a:xfrm>
            <a:off x="7514492" y="399965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= 0011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3/2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E6C71-7903-DF45-A3EB-2FAA581882B9}"/>
              </a:ext>
            </a:extLst>
          </p:cNvPr>
          <p:cNvSpPr txBox="1"/>
          <p:nvPr/>
        </p:nvSpPr>
        <p:spPr>
          <a:xfrm>
            <a:off x="7305046" y="206656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Eksempler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38909-25EB-4B4D-BA5F-749DE0EF707D}"/>
              </a:ext>
            </a:extLst>
          </p:cNvPr>
          <p:cNvSpPr txBox="1"/>
          <p:nvPr/>
        </p:nvSpPr>
        <p:spPr>
          <a:xfrm>
            <a:off x="8126400" y="427665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A7A1F-955B-8848-AB26-7618252D6F52}"/>
              </a:ext>
            </a:extLst>
          </p:cNvPr>
          <p:cNvSpPr txBox="1"/>
          <p:nvPr/>
        </p:nvSpPr>
        <p:spPr>
          <a:xfrm>
            <a:off x="8513326" y="427665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0001.1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9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539020"/>
            <a:ext cx="10515600" cy="522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Heltal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2754682" y="1070483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Bytes er 8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703438" y="1876226"/>
            <a:ext cx="4251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0b01111111uy;;</a:t>
            </a:r>
          </a:p>
          <a:p>
            <a:r>
              <a:rPr lang="en-GB" sz="2000" dirty="0"/>
              <a:t>0b01111111y;;</a:t>
            </a:r>
          </a:p>
          <a:p>
            <a:r>
              <a:rPr lang="en-GB" sz="2000" dirty="0"/>
              <a:t>0b10000000uy;;</a:t>
            </a:r>
          </a:p>
          <a:p>
            <a:r>
              <a:rPr lang="en-GB" sz="2000" dirty="0"/>
              <a:t>0b10000000y;;</a:t>
            </a:r>
          </a:p>
          <a:p>
            <a:r>
              <a:rPr lang="en-GB" sz="2000" dirty="0"/>
              <a:t>0b10000001uy;;</a:t>
            </a:r>
          </a:p>
          <a:p>
            <a:r>
              <a:rPr lang="en-GB" sz="2000" dirty="0"/>
              <a:t>0b10000001y;;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6AB65-EE66-A248-86A8-B16219CF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55" y="1671814"/>
            <a:ext cx="5613327" cy="5144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9BF8F-3F6D-7B42-A5DC-F0EB12517EA5}"/>
              </a:ext>
            </a:extLst>
          </p:cNvPr>
          <p:cNvSpPr txBox="1"/>
          <p:nvPr/>
        </p:nvSpPr>
        <p:spPr>
          <a:xfrm>
            <a:off x="703438" y="3934401"/>
            <a:ext cx="4251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let a = 50uy</a:t>
            </a:r>
          </a:p>
          <a:p>
            <a:r>
              <a:rPr lang="en-GB" sz="2000" dirty="0"/>
              <a:t>let b = a+110uy</a:t>
            </a:r>
          </a:p>
          <a:p>
            <a:r>
              <a:rPr lang="en-GB" sz="2000" dirty="0"/>
              <a:t>let c = b + 110uy;;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A3FAF-E664-0242-B2E3-B4FBC5396164}"/>
              </a:ext>
            </a:extLst>
          </p:cNvPr>
          <p:cNvSpPr txBox="1"/>
          <p:nvPr/>
        </p:nvSpPr>
        <p:spPr>
          <a:xfrm>
            <a:off x="703437" y="5069247"/>
            <a:ext cx="4251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let a = 50y</a:t>
            </a:r>
          </a:p>
          <a:p>
            <a:r>
              <a:rPr lang="en-GB" sz="2000" dirty="0"/>
              <a:t>let b = a+110y</a:t>
            </a:r>
          </a:p>
          <a:p>
            <a:r>
              <a:rPr lang="en-GB" sz="2000" dirty="0"/>
              <a:t>let c = b + 110y;;</a:t>
            </a:r>
          </a:p>
        </p:txBody>
      </p:sp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Floats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problemet</a:t>
            </a:r>
            <a:r>
              <a:rPr lang="en-GB" dirty="0"/>
              <a:t> med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Floats er 64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64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158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1.0</a:t>
            </a:r>
          </a:p>
          <a:p>
            <a:r>
              <a:rPr lang="en-GB" sz="2400" dirty="0"/>
              <a:t>let b = 1e-10</a:t>
            </a:r>
          </a:p>
          <a:p>
            <a:r>
              <a:rPr lang="en-GB" sz="2400" dirty="0"/>
              <a:t>let c = </a:t>
            </a:r>
            <a:r>
              <a:rPr lang="en-GB" sz="2400" dirty="0" err="1"/>
              <a:t>a+b</a:t>
            </a:r>
            <a:r>
              <a:rPr lang="en-GB" sz="2400" dirty="0"/>
              <a:t>;;</a:t>
            </a:r>
          </a:p>
          <a:p>
            <a:r>
              <a:rPr lang="en-GB" sz="2400" dirty="0" err="1"/>
              <a:t>printfn</a:t>
            </a:r>
            <a:r>
              <a:rPr lang="en-GB" sz="2400" dirty="0"/>
              <a:t> "a=%A, b=%A , c=%A " a b c;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902DF-2FC3-2B47-9011-971321FA0BDC}"/>
              </a:ext>
            </a:extLst>
          </p:cNvPr>
          <p:cNvSpPr txBox="1"/>
          <p:nvPr/>
        </p:nvSpPr>
        <p:spPr>
          <a:xfrm>
            <a:off x="841983" y="4264703"/>
            <a:ext cx="52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printfn</a:t>
            </a:r>
            <a:r>
              <a:rPr lang="en-GB" sz="2400" dirty="0"/>
              <a:t> "%A" (c-1.0);;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DEEE2-07EC-1542-9D62-36B102EAFB69}"/>
              </a:ext>
            </a:extLst>
          </p:cNvPr>
          <p:cNvSpPr txBox="1"/>
          <p:nvPr/>
        </p:nvSpPr>
        <p:spPr>
          <a:xfrm>
            <a:off x="841983" y="509004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1e10</a:t>
            </a:r>
          </a:p>
          <a:p>
            <a:r>
              <a:rPr lang="en-GB" sz="2400" dirty="0"/>
              <a:t>let b = a/1e-5</a:t>
            </a:r>
          </a:p>
          <a:p>
            <a:r>
              <a:rPr lang="en-GB" sz="2400" dirty="0"/>
              <a:t>let c = b - 1e15;;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39B27-4F77-DC4F-8386-EF1AD5880328}"/>
              </a:ext>
            </a:extLst>
          </p:cNvPr>
          <p:cNvSpPr txBox="1"/>
          <p:nvPr/>
        </p:nvSpPr>
        <p:spPr>
          <a:xfrm>
            <a:off x="6536202" y="5005816"/>
            <a:ext cx="5254016" cy="1569660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Konsekvens</a:t>
            </a:r>
            <a:r>
              <a:rPr lang="en-US" sz="2400" dirty="0"/>
              <a:t>:</a:t>
            </a:r>
          </a:p>
          <a:p>
            <a:r>
              <a:rPr lang="en-US" sz="2400" dirty="0"/>
              <a:t>  let a = 3.0+1e-15;;</a:t>
            </a:r>
          </a:p>
          <a:p>
            <a:r>
              <a:rPr lang="en-US" sz="2400" dirty="0"/>
              <a:t>  a = 3.0;; </a:t>
            </a:r>
          </a:p>
          <a:p>
            <a:r>
              <a:rPr lang="en-US" sz="2400" dirty="0"/>
              <a:t>  abs (a - 3.0) &lt; 1e-10;;</a:t>
            </a:r>
          </a:p>
        </p:txBody>
      </p:sp>
    </p:spTree>
    <p:extLst>
      <p:ext uri="{BB962C8B-B14F-4D97-AF65-F5344CB8AC3E}">
        <p14:creationId xmlns:p14="http://schemas.microsoft.com/office/powerpoint/2010/main" val="18846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Vi har talt om tal:</a:t>
            </a:r>
          </a:p>
          <a:p>
            <a:r>
              <a:rPr lang="da-DK" dirty="0"/>
              <a:t>Hvor mange man kan have på n bits</a:t>
            </a:r>
          </a:p>
          <a:p>
            <a:r>
              <a:rPr lang="da-DK" dirty="0"/>
              <a:t>Repeteret divider-med-2 algoritmen</a:t>
            </a:r>
          </a:p>
          <a:p>
            <a:r>
              <a:rPr lang="da-DK" dirty="0" err="1"/>
              <a:t>Overflow</a:t>
            </a:r>
            <a:r>
              <a:rPr lang="da-DK" dirty="0"/>
              <a:t> i heltalsberegninger</a:t>
            </a:r>
          </a:p>
          <a:p>
            <a:r>
              <a:rPr lang="da-DK" dirty="0"/>
              <a:t>Regnefejl i </a:t>
            </a:r>
            <a:r>
              <a:rPr lang="da-DK" dirty="0" err="1"/>
              <a:t>floats</a:t>
            </a:r>
            <a:r>
              <a:rPr lang="da-DK" dirty="0"/>
              <a:t> og konsekvens for sammenligning af </a:t>
            </a:r>
            <a:r>
              <a:rPr lang="da-DK"/>
              <a:t>floats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15/09/2021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2686178" y="2448539"/>
            <a:ext cx="5432586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/ybjpr8m9</a:t>
            </a:r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Macintosh PowerPoint</Application>
  <PresentationFormat>Widescreen</PresentationFormat>
  <Paragraphs>70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DejaVu Sans Book</vt:lpstr>
      <vt:lpstr>Arial</vt:lpstr>
      <vt:lpstr>Calibri</vt:lpstr>
      <vt:lpstr>Microsoft New Tai Lue</vt:lpstr>
      <vt:lpstr>Brugerdefineret design</vt:lpstr>
      <vt:lpstr>PowerPoint Presentation</vt:lpstr>
      <vt:lpstr>Alt på computeren er relateret til binære tal</vt:lpstr>
      <vt:lpstr>PowerPoint Presentation</vt:lpstr>
      <vt:lpstr>PowerPoint Presentation</vt:lpstr>
      <vt:lpstr>PowerPoint Presentation</vt:lpstr>
      <vt:lpstr>Resumé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2021-09-15T21:16:53Z</dcterms:modified>
</cp:coreProperties>
</file>